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4" r:id="rId2"/>
    <p:sldId id="265" r:id="rId3"/>
    <p:sldId id="274" r:id="rId4"/>
    <p:sldId id="275" r:id="rId5"/>
    <p:sldId id="257" r:id="rId6"/>
    <p:sldId id="258" r:id="rId7"/>
    <p:sldId id="259" r:id="rId8"/>
    <p:sldId id="277" r:id="rId9"/>
    <p:sldId id="278" r:id="rId10"/>
    <p:sldId id="279" r:id="rId11"/>
    <p:sldId id="280" r:id="rId12"/>
    <p:sldId id="276" r:id="rId13"/>
    <p:sldId id="260" r:id="rId14"/>
    <p:sldId id="261" r:id="rId15"/>
    <p:sldId id="281" r:id="rId16"/>
    <p:sldId id="262" r:id="rId17"/>
    <p:sldId id="266" r:id="rId18"/>
    <p:sldId id="268" r:id="rId19"/>
    <p:sldId id="269" r:id="rId20"/>
    <p:sldId id="272" r:id="rId21"/>
    <p:sldId id="273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273" autoAdjust="0"/>
  </p:normalViewPr>
  <p:slideViewPr>
    <p:cSldViewPr>
      <p:cViewPr varScale="1">
        <p:scale>
          <a:sx n="91" d="100"/>
          <a:sy n="91" d="100"/>
        </p:scale>
        <p:origin x="-22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# of Breweries²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5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103</c:v>
                </c:pt>
                <c:pt idx="1">
                  <c:v>109</c:v>
                </c:pt>
                <c:pt idx="2">
                  <c:v>121</c:v>
                </c:pt>
                <c:pt idx="3">
                  <c:v>126</c:v>
                </c:pt>
                <c:pt idx="4">
                  <c:v>142</c:v>
                </c:pt>
                <c:pt idx="5">
                  <c:v>142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 In Planning¹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5"/>
              <c:layout/>
              <c:showVal val="1"/>
            </c:dLbl>
            <c:delete val="1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</c:dLbls>
          <c:cat>
            <c:numRef>
              <c:f>Sheet1!$A$2:$A$7</c:f>
              <c:numCache>
                <c:formatCode>General</c:formatCode>
                <c:ptCount val="6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49</c:v>
                </c:pt>
              </c:numCache>
            </c:numRef>
          </c:val>
        </c:ser>
        <c:overlap val="100"/>
        <c:axId val="71642112"/>
        <c:axId val="71648000"/>
      </c:barChart>
      <c:catAx>
        <c:axId val="71642112"/>
        <c:scaling>
          <c:orientation val="minMax"/>
        </c:scaling>
        <c:axPos val="b"/>
        <c:numFmt formatCode="General" sourceLinked="1"/>
        <c:tickLblPos val="nextTo"/>
        <c:crossAx val="71648000"/>
        <c:crosses val="autoZero"/>
        <c:auto val="1"/>
        <c:lblAlgn val="ctr"/>
        <c:lblOffset val="100"/>
      </c:catAx>
      <c:valAx>
        <c:axId val="71648000"/>
        <c:scaling>
          <c:orientation val="minMax"/>
          <c:max val="220"/>
          <c:min val="0"/>
        </c:scaling>
        <c:axPos val="l"/>
        <c:majorGridlines/>
        <c:numFmt formatCode="General" sourceLinked="1"/>
        <c:tickLblPos val="nextTo"/>
        <c:crossAx val="71642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011629530351261"/>
          <c:y val="0.83465965865941949"/>
          <c:w val="0.25733875020941532"/>
          <c:h val="0.1315172468923618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7B88F7-971B-4F8D-B923-729B7BC26096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640F13C-5604-4E9D-ADBF-41B964C391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4085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Bored after a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06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0F13C-5604-4E9D-ADBF-41B964C391C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August 10, 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4360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673" b="39099"/>
          <a:stretch/>
        </p:blipFill>
        <p:spPr>
          <a:xfrm>
            <a:off x="0" y="2057400"/>
            <a:ext cx="5232400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6759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5D7DFF5-31B9-4BAD-9190-CEAC35013347}" type="datetimeFigureOut">
              <a:rPr lang="en-US" smtClean="0"/>
              <a:pPr/>
              <a:t>8/10/2011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3768D47-FC4B-41D1-B9D2-3AE6EC7112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50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412" y="4419600"/>
            <a:ext cx="1937288" cy="2286000"/>
          </a:xfrm>
          <a:prstGeom prst="rect">
            <a:avLst/>
          </a:prstGeom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685800" y="5486400"/>
            <a:ext cx="3124200" cy="114300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Kevin </a:t>
            </a:r>
            <a:r>
              <a:rPr lang="en-US" dirty="0" err="1" smtClean="0"/>
              <a:t>DeLange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Owner/Founder</a:t>
            </a:r>
            <a:br>
              <a:rPr lang="en-US" sz="1800" dirty="0" smtClean="0"/>
            </a:br>
            <a:r>
              <a:rPr lang="en-US" sz="1800" dirty="0" smtClean="0"/>
              <a:t>Dry Dock Brewing Company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762000"/>
            <a:ext cx="8343900" cy="259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Dry Dock Brewing Co.</a:t>
            </a:r>
          </a:p>
          <a:p>
            <a:pPr algn="ctr"/>
            <a:r>
              <a:rPr lang="en-US" sz="3600" dirty="0" smtClean="0"/>
              <a:t>&amp;</a:t>
            </a:r>
          </a:p>
          <a:p>
            <a:pPr algn="ctr"/>
            <a:r>
              <a:rPr lang="en-US" sz="3600" dirty="0" smtClean="0"/>
              <a:t>The Rapid Increase of</a:t>
            </a:r>
          </a:p>
          <a:p>
            <a:pPr algn="ctr"/>
            <a:r>
              <a:rPr lang="en-US" sz="3600" dirty="0" smtClean="0"/>
              <a:t>Small Breweries in </a:t>
            </a:r>
            <a:r>
              <a:rPr lang="en-US" sz="3600" dirty="0"/>
              <a:t>C</a:t>
            </a:r>
            <a:r>
              <a:rPr lang="en-US" sz="3600" dirty="0" smtClean="0"/>
              <a:t>olorado</a:t>
            </a:r>
            <a:endParaRPr lang="en-US" sz="36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514600" y="3581400"/>
            <a:ext cx="4876800" cy="1143000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Technical Meeting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MBAA-Rocky Mountain District</a:t>
            </a:r>
            <a:br>
              <a:rPr lang="en-US" dirty="0" smtClean="0"/>
            </a:br>
            <a:r>
              <a:rPr lang="en-US" sz="1800" dirty="0" smtClean="0"/>
              <a:t>Wednesday, August 10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, 2011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37261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Homebrew Roots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Started </a:t>
            </a:r>
            <a:r>
              <a:rPr lang="en-US" dirty="0" err="1" smtClean="0"/>
              <a:t>homebrewing</a:t>
            </a:r>
            <a:r>
              <a:rPr lang="en-US" dirty="0" smtClean="0"/>
              <a:t> at age 21 in </a:t>
            </a:r>
            <a:r>
              <a:rPr lang="en-US" dirty="0" smtClean="0"/>
              <a:t>1995</a:t>
            </a:r>
          </a:p>
          <a:p>
            <a:endParaRPr lang="en-US" dirty="0" smtClean="0"/>
          </a:p>
          <a:p>
            <a:r>
              <a:rPr lang="en-US" dirty="0" smtClean="0"/>
              <a:t>Quit corporate job in 2002 and purchased The Brew Hut</a:t>
            </a:r>
          </a:p>
          <a:p>
            <a:endParaRPr lang="en-US" dirty="0"/>
          </a:p>
          <a:p>
            <a:r>
              <a:rPr lang="en-US" dirty="0" smtClean="0"/>
              <a:t>One man shop</a:t>
            </a:r>
          </a:p>
          <a:p>
            <a:endParaRPr lang="en-US" dirty="0" smtClean="0"/>
          </a:p>
          <a:p>
            <a:r>
              <a:rPr lang="en-US" dirty="0" smtClean="0"/>
              <a:t>Increased inventory and products</a:t>
            </a:r>
          </a:p>
          <a:p>
            <a:endParaRPr lang="en-US" dirty="0"/>
          </a:p>
          <a:p>
            <a:r>
              <a:rPr lang="en-US" dirty="0" smtClean="0"/>
              <a:t>30% annual growth</a:t>
            </a:r>
          </a:p>
          <a:p>
            <a:endParaRPr lang="en-US" dirty="0" smtClean="0"/>
          </a:p>
          <a:p>
            <a:r>
              <a:rPr lang="en-US" dirty="0" smtClean="0"/>
              <a:t>Foundation for recipe development and troubleshooting</a:t>
            </a:r>
          </a:p>
          <a:p>
            <a:endParaRPr lang="en-US" dirty="0" smtClean="0"/>
          </a:p>
          <a:p>
            <a:r>
              <a:rPr lang="en-US" dirty="0" smtClean="0"/>
              <a:t>Developed relationship </a:t>
            </a:r>
            <a:r>
              <a:rPr lang="en-US" dirty="0" smtClean="0"/>
              <a:t>with </a:t>
            </a:r>
            <a:r>
              <a:rPr lang="en-US" dirty="0" smtClean="0"/>
              <a:t>vendors and commercial brewers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557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F:\TheBrewHutp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032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IMG_60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232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Craft Brewing and the Search for </a:t>
            </a:r>
            <a:br>
              <a:rPr lang="en-US" dirty="0" smtClean="0"/>
            </a:br>
            <a:r>
              <a:rPr lang="en-US" dirty="0" smtClean="0"/>
              <a:t>“Pots and Pans”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Opened Dry Dock in 2005</a:t>
            </a:r>
          </a:p>
          <a:p>
            <a:endParaRPr lang="en-US" dirty="0" smtClean="0"/>
          </a:p>
          <a:p>
            <a:r>
              <a:rPr lang="en-US" dirty="0" smtClean="0"/>
              <a:t>800 sq. foot space next door to The Brew Hut was vacant</a:t>
            </a:r>
          </a:p>
          <a:p>
            <a:endParaRPr lang="en-US" dirty="0" smtClean="0"/>
          </a:p>
          <a:p>
            <a:r>
              <a:rPr lang="en-US" dirty="0" smtClean="0"/>
              <a:t>Called breweries around Colorado for equipment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Matt Vincent from </a:t>
            </a:r>
            <a:r>
              <a:rPr lang="en-US" dirty="0" err="1" smtClean="0"/>
              <a:t>Ska</a:t>
            </a:r>
            <a:r>
              <a:rPr lang="en-US" dirty="0" smtClean="0"/>
              <a:t> found 7bbl system from Palisade Brewing</a:t>
            </a:r>
          </a:p>
          <a:p>
            <a:endParaRPr lang="en-US" dirty="0" smtClean="0"/>
          </a:p>
          <a:p>
            <a:r>
              <a:rPr lang="en-US" dirty="0" smtClean="0"/>
              <a:t>Tanks from </a:t>
            </a:r>
            <a:r>
              <a:rPr lang="en-US" dirty="0" smtClean="0"/>
              <a:t>Only The Best </a:t>
            </a:r>
            <a:r>
              <a:rPr lang="en-US" dirty="0" smtClean="0"/>
              <a:t>in Divide, CO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John Hanley at Rock Bottom helped </a:t>
            </a:r>
            <a:r>
              <a:rPr lang="en-US" dirty="0" smtClean="0"/>
              <a:t>with </a:t>
            </a:r>
            <a:r>
              <a:rPr lang="en-US" dirty="0" smtClean="0"/>
              <a:t>pump, valves, lines, grant, etc.</a:t>
            </a:r>
          </a:p>
          <a:p>
            <a:endParaRPr lang="en-US" dirty="0"/>
          </a:p>
          <a:p>
            <a:r>
              <a:rPr lang="en-US" dirty="0" smtClean="0"/>
              <a:t>Installed hot water on demand system to save space</a:t>
            </a:r>
          </a:p>
        </p:txBody>
      </p:sp>
    </p:spTree>
    <p:extLst>
      <p:ext uri="{BB962C8B-B14F-4D97-AF65-F5344CB8AC3E}">
        <p14:creationId xmlns="" xmlns:p14="http://schemas.microsoft.com/office/powerpoint/2010/main" val="27152583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Getting Open:</a:t>
            </a:r>
            <a:br>
              <a:rPr lang="en-US" dirty="0" smtClean="0"/>
            </a:br>
            <a:r>
              <a:rPr lang="en-US" dirty="0" smtClean="0"/>
              <a:t>Twice as </a:t>
            </a:r>
            <a:r>
              <a:rPr lang="en-US" dirty="0" smtClean="0"/>
              <a:t>expensive… </a:t>
            </a:r>
            <a:r>
              <a:rPr lang="en-US" dirty="0" smtClean="0"/>
              <a:t>Twice as </a:t>
            </a:r>
            <a:r>
              <a:rPr lang="en-US" dirty="0" smtClean="0"/>
              <a:t>long…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Equipment </a:t>
            </a:r>
            <a:r>
              <a:rPr lang="en-US" dirty="0" smtClean="0"/>
              <a:t>- $30,000 </a:t>
            </a:r>
            <a:r>
              <a:rPr lang="en-US" dirty="0" smtClean="0"/>
              <a:t>(cooler</a:t>
            </a:r>
            <a:r>
              <a:rPr lang="en-US" dirty="0" smtClean="0"/>
              <a:t>, </a:t>
            </a:r>
            <a:r>
              <a:rPr lang="en-US" dirty="0" smtClean="0"/>
              <a:t>bar </a:t>
            </a:r>
            <a:r>
              <a:rPr lang="en-US" dirty="0" smtClean="0"/>
              <a:t>and </a:t>
            </a:r>
            <a:r>
              <a:rPr lang="en-US" dirty="0" smtClean="0"/>
              <a:t>hot water </a:t>
            </a:r>
            <a:r>
              <a:rPr lang="en-US" dirty="0" smtClean="0"/>
              <a:t>on </a:t>
            </a:r>
            <a:r>
              <a:rPr lang="en-US" dirty="0" smtClean="0"/>
              <a:t>demand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800 sq. </a:t>
            </a:r>
            <a:r>
              <a:rPr lang="en-US" dirty="0" err="1" smtClean="0"/>
              <a:t>ft</a:t>
            </a:r>
            <a:r>
              <a:rPr lang="en-US" dirty="0" smtClean="0"/>
              <a:t> brewery build out - $50,000</a:t>
            </a:r>
          </a:p>
          <a:p>
            <a:pPr lvl="2"/>
            <a:r>
              <a:rPr lang="en-US" dirty="0" smtClean="0"/>
              <a:t>$62.50/sq. foot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Other $45,000 of startup costs</a:t>
            </a:r>
          </a:p>
          <a:p>
            <a:pPr lvl="2"/>
            <a:r>
              <a:rPr lang="en-US" dirty="0" smtClean="0"/>
              <a:t>Legal fees</a:t>
            </a:r>
          </a:p>
          <a:p>
            <a:pPr lvl="2"/>
            <a:r>
              <a:rPr lang="en-US" dirty="0" smtClean="0"/>
              <a:t>Licensing</a:t>
            </a:r>
          </a:p>
          <a:p>
            <a:pPr lvl="2"/>
            <a:r>
              <a:rPr lang="en-US" dirty="0" smtClean="0"/>
              <a:t>Insurance</a:t>
            </a:r>
          </a:p>
          <a:p>
            <a:pPr lvl="2"/>
            <a:r>
              <a:rPr lang="en-US" dirty="0" smtClean="0"/>
              <a:t>Rent during construction</a:t>
            </a:r>
          </a:p>
          <a:p>
            <a:pPr lvl="2"/>
            <a:r>
              <a:rPr lang="en-US" dirty="0" smtClean="0"/>
              <a:t>Architects and </a:t>
            </a:r>
            <a:r>
              <a:rPr lang="en-US" dirty="0" smtClean="0"/>
              <a:t>plans</a:t>
            </a:r>
            <a:endParaRPr lang="en-US" dirty="0" smtClean="0"/>
          </a:p>
          <a:p>
            <a:pPr lvl="2"/>
            <a:r>
              <a:rPr lang="en-US" dirty="0" smtClean="0"/>
              <a:t>Working capital (Glassware, ingredients, chemicals)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Total initial </a:t>
            </a:r>
            <a:r>
              <a:rPr lang="en-US" dirty="0" smtClean="0"/>
              <a:t>investment = </a:t>
            </a:r>
            <a:r>
              <a:rPr lang="en-US" dirty="0" smtClean="0"/>
              <a:t>$125,000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4826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 open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Seating for 35</a:t>
            </a:r>
          </a:p>
          <a:p>
            <a:r>
              <a:rPr lang="en-US" dirty="0" smtClean="0"/>
              <a:t>7bbl “Pots and Pans”</a:t>
            </a:r>
          </a:p>
          <a:p>
            <a:r>
              <a:rPr lang="en-US" dirty="0" smtClean="0"/>
              <a:t>2 – 7bbl single-walled stretched Grundy fermenters</a:t>
            </a:r>
          </a:p>
          <a:p>
            <a:pPr lvl="1"/>
            <a:r>
              <a:rPr lang="en-US" dirty="0" smtClean="0"/>
              <a:t>Used “Cold Room” for temperature control</a:t>
            </a:r>
          </a:p>
          <a:p>
            <a:r>
              <a:rPr lang="en-US" dirty="0" smtClean="0"/>
              <a:t>1 – 7bbl single-walled Grundy as </a:t>
            </a:r>
            <a:r>
              <a:rPr lang="en-US" dirty="0" err="1" smtClean="0"/>
              <a:t>brite</a:t>
            </a:r>
            <a:r>
              <a:rPr lang="en-US" dirty="0" smtClean="0"/>
              <a:t> </a:t>
            </a:r>
            <a:r>
              <a:rPr lang="en-US" dirty="0" smtClean="0"/>
              <a:t>tank</a:t>
            </a:r>
          </a:p>
          <a:p>
            <a:r>
              <a:rPr lang="en-US" dirty="0" smtClean="0"/>
              <a:t>Served out of kegs</a:t>
            </a:r>
          </a:p>
          <a:p>
            <a:r>
              <a:rPr lang="en-US" dirty="0" smtClean="0"/>
              <a:t>Maximum production was 400 barrels/year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purchases</a:t>
            </a:r>
          </a:p>
          <a:p>
            <a:pPr lvl="1"/>
            <a:r>
              <a:rPr lang="en-US" dirty="0" smtClean="0"/>
              <a:t>Keg washer</a:t>
            </a:r>
          </a:p>
          <a:p>
            <a:pPr lvl="1"/>
            <a:r>
              <a:rPr lang="en-US" dirty="0" smtClean="0"/>
              <a:t>Serving tanks</a:t>
            </a:r>
          </a:p>
        </p:txBody>
      </p:sp>
    </p:spTree>
    <p:extLst>
      <p:ext uri="{BB962C8B-B14F-4D97-AF65-F5344CB8AC3E}">
        <p14:creationId xmlns="" xmlns:p14="http://schemas.microsoft.com/office/powerpoint/2010/main" val="22270625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14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9639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921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172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421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Early Years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was I thinking?!?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Doing it </a:t>
            </a:r>
            <a:r>
              <a:rPr lang="en-US" dirty="0" smtClean="0"/>
              <a:t>all</a:t>
            </a:r>
            <a:endParaRPr lang="en-US" dirty="0" smtClean="0"/>
          </a:p>
          <a:p>
            <a:pPr lvl="1"/>
            <a:r>
              <a:rPr lang="en-US" dirty="0" smtClean="0"/>
              <a:t>Very low revenue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2006 World Beer Cup – Gold for ESB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Lots of positive </a:t>
            </a:r>
            <a:r>
              <a:rPr lang="en-US" dirty="0" smtClean="0"/>
              <a:t>publicity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Rapid </a:t>
            </a:r>
            <a:r>
              <a:rPr lang="en-US" dirty="0" smtClean="0"/>
              <a:t>growth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Outgrew space in 2 years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35400"/>
            <a:ext cx="4191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71984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Next Step: No More Pots and Pans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More </a:t>
            </a:r>
            <a:r>
              <a:rPr lang="en-US" dirty="0" smtClean="0"/>
              <a:t>space available in building</a:t>
            </a:r>
          </a:p>
          <a:p>
            <a:endParaRPr lang="en-US" dirty="0"/>
          </a:p>
          <a:p>
            <a:r>
              <a:rPr lang="en-US" dirty="0" smtClean="0"/>
              <a:t>Started from scratch with </a:t>
            </a:r>
            <a:r>
              <a:rPr lang="en-US" dirty="0" err="1" smtClean="0"/>
              <a:t>buildout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Purchased “real” equipment</a:t>
            </a:r>
          </a:p>
          <a:p>
            <a:endParaRPr lang="en-US" dirty="0" smtClean="0"/>
          </a:p>
          <a:p>
            <a:r>
              <a:rPr lang="en-US" dirty="0" smtClean="0"/>
              <a:t>Hired a “real” brewer</a:t>
            </a:r>
          </a:p>
          <a:p>
            <a:endParaRPr lang="en-US" dirty="0" smtClean="0"/>
          </a:p>
          <a:p>
            <a:r>
              <a:rPr lang="en-US" dirty="0" smtClean="0"/>
              <a:t>On-time and </a:t>
            </a:r>
            <a:r>
              <a:rPr lang="en-US" dirty="0" smtClean="0"/>
              <a:t>under </a:t>
            </a:r>
            <a:r>
              <a:rPr lang="en-US" dirty="0" smtClean="0"/>
              <a:t>budget</a:t>
            </a:r>
          </a:p>
          <a:p>
            <a:endParaRPr lang="en-US" dirty="0" smtClean="0"/>
          </a:p>
          <a:p>
            <a:r>
              <a:rPr lang="en-US" dirty="0" smtClean="0"/>
              <a:t>Consistency</a:t>
            </a:r>
          </a:p>
          <a:p>
            <a:endParaRPr lang="en-US" dirty="0" smtClean="0"/>
          </a:p>
          <a:p>
            <a:r>
              <a:rPr lang="en-US" dirty="0" smtClean="0"/>
              <a:t>More seating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Filled the space immediately</a:t>
            </a:r>
          </a:p>
          <a:p>
            <a:endParaRPr lang="en-US" dirty="0"/>
          </a:p>
        </p:txBody>
      </p:sp>
      <p:pic>
        <p:nvPicPr>
          <p:cNvPr id="3074" name="Picture 2" descr="C:\Users\costco\AppData\Local\Temp\29478_388257198741_98902488741_4126168_566466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52750"/>
            <a:ext cx="4902200" cy="3676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360099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608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Continued Growth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January </a:t>
            </a:r>
            <a:r>
              <a:rPr lang="en-US" dirty="0" smtClean="0"/>
              <a:t>2011 expansion</a:t>
            </a:r>
          </a:p>
          <a:p>
            <a:endParaRPr lang="en-US" dirty="0" smtClean="0"/>
          </a:p>
          <a:p>
            <a:r>
              <a:rPr lang="en-US" dirty="0" smtClean="0"/>
              <a:t>Moved The Brew Hut back to its original location</a:t>
            </a:r>
          </a:p>
          <a:p>
            <a:endParaRPr lang="en-US" dirty="0" smtClean="0"/>
          </a:p>
          <a:p>
            <a:r>
              <a:rPr lang="en-US" dirty="0" smtClean="0"/>
              <a:t>Increased seating to 170</a:t>
            </a:r>
          </a:p>
          <a:p>
            <a:endParaRPr lang="en-US" dirty="0" smtClean="0"/>
          </a:p>
          <a:p>
            <a:r>
              <a:rPr lang="en-US" dirty="0" smtClean="0"/>
              <a:t>Room for a Barrel Program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More fermenters and serving tanks</a:t>
            </a:r>
          </a:p>
          <a:p>
            <a:endParaRPr lang="en-US" dirty="0" smtClean="0"/>
          </a:p>
          <a:p>
            <a:r>
              <a:rPr lang="en-US" dirty="0" smtClean="0"/>
              <a:t>Started packaging and distributing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12741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Dry Dock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2,400 – 3,000 barrels / year</a:t>
            </a:r>
          </a:p>
          <a:p>
            <a:endParaRPr lang="en-US" dirty="0" smtClean="0"/>
          </a:p>
          <a:p>
            <a:r>
              <a:rPr lang="en-US" dirty="0" smtClean="0"/>
              <a:t>Sales and </a:t>
            </a:r>
            <a:r>
              <a:rPr lang="en-US" dirty="0" smtClean="0"/>
              <a:t>distribution </a:t>
            </a:r>
            <a:r>
              <a:rPr lang="en-US" dirty="0" smtClean="0"/>
              <a:t>team</a:t>
            </a:r>
          </a:p>
          <a:p>
            <a:endParaRPr lang="en-US" dirty="0" smtClean="0"/>
          </a:p>
          <a:p>
            <a:r>
              <a:rPr lang="en-US" dirty="0" smtClean="0"/>
              <a:t>Tap accounts</a:t>
            </a:r>
          </a:p>
          <a:p>
            <a:pPr lvl="1"/>
            <a:r>
              <a:rPr lang="en-US" dirty="0" smtClean="0"/>
              <a:t>On premise accounts - </a:t>
            </a:r>
            <a:r>
              <a:rPr lang="en-US" dirty="0" smtClean="0"/>
              <a:t>35</a:t>
            </a:r>
            <a:endParaRPr lang="en-US" dirty="0" smtClean="0"/>
          </a:p>
          <a:p>
            <a:pPr lvl="1"/>
            <a:r>
              <a:rPr lang="en-US" dirty="0" smtClean="0"/>
              <a:t>Off premise accounts - </a:t>
            </a:r>
            <a:r>
              <a:rPr lang="en-US" dirty="0" smtClean="0"/>
              <a:t>90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Overseas </a:t>
            </a:r>
            <a:r>
              <a:rPr lang="en-US" dirty="0" smtClean="0"/>
              <a:t>– </a:t>
            </a:r>
            <a:r>
              <a:rPr lang="en-US" dirty="0" err="1" smtClean="0"/>
              <a:t>Shimbashi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Dry-Dock, Tokyo</a:t>
            </a:r>
          </a:p>
          <a:p>
            <a:endParaRPr lang="en-US" dirty="0"/>
          </a:p>
          <a:p>
            <a:r>
              <a:rPr lang="en-US" dirty="0" smtClean="0"/>
              <a:t>Reached capacity</a:t>
            </a:r>
            <a:endParaRPr lang="en-US" dirty="0"/>
          </a:p>
        </p:txBody>
      </p:sp>
      <p:pic>
        <p:nvPicPr>
          <p:cNvPr id="4098" name="Picture 2" descr="C:\Users\costco\AppData\Local\Temp\250040_236653569700652_100000680327938_838972_349958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95332"/>
            <a:ext cx="4845424" cy="3634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6553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Colorado: The Brewery Friendly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Tasting room model (Manufacturer → Consumer)</a:t>
            </a:r>
          </a:p>
          <a:p>
            <a:endParaRPr lang="en-US" dirty="0" smtClean="0"/>
          </a:p>
          <a:p>
            <a:r>
              <a:rPr lang="en-US" dirty="0" smtClean="0"/>
              <a:t>2-tier vs. 3-tier (self-distribution)</a:t>
            </a:r>
          </a:p>
          <a:p>
            <a:endParaRPr lang="en-US" dirty="0" smtClean="0"/>
          </a:p>
          <a:p>
            <a:r>
              <a:rPr lang="en-US" dirty="0" smtClean="0"/>
              <a:t>No local liquor license</a:t>
            </a:r>
          </a:p>
          <a:p>
            <a:endParaRPr lang="en-US" dirty="0" smtClean="0"/>
          </a:p>
          <a:p>
            <a:r>
              <a:rPr lang="en-US" dirty="0" smtClean="0"/>
              <a:t>The way is paved</a:t>
            </a:r>
          </a:p>
          <a:p>
            <a:endParaRPr lang="en-US" dirty="0"/>
          </a:p>
          <a:p>
            <a:r>
              <a:rPr lang="en-US" dirty="0" smtClean="0"/>
              <a:t>Mature </a:t>
            </a:r>
            <a:r>
              <a:rPr lang="en-US" dirty="0" err="1" smtClean="0"/>
              <a:t>homebrewing</a:t>
            </a:r>
            <a:r>
              <a:rPr lang="en-US" dirty="0" smtClean="0"/>
              <a:t> culture</a:t>
            </a:r>
          </a:p>
          <a:p>
            <a:endParaRPr lang="en-US" dirty="0" smtClean="0"/>
          </a:p>
          <a:p>
            <a:r>
              <a:rPr lang="en-US" dirty="0" smtClean="0"/>
              <a:t>Keeping it local</a:t>
            </a:r>
          </a:p>
          <a:p>
            <a:endParaRPr lang="en-US" dirty="0" smtClean="0"/>
          </a:p>
          <a:p>
            <a:r>
              <a:rPr lang="en-US" dirty="0" smtClean="0"/>
              <a:t>Currently, no chain-store sales</a:t>
            </a:r>
          </a:p>
        </p:txBody>
      </p:sp>
    </p:spTree>
    <p:extLst>
      <p:ext uri="{BB962C8B-B14F-4D97-AF65-F5344CB8AC3E}">
        <p14:creationId xmlns="" xmlns:p14="http://schemas.microsoft.com/office/powerpoint/2010/main" val="1276232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in Breweries in Colorado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787982137"/>
              </p:ext>
            </p:extLst>
          </p:nvPr>
        </p:nvGraphicFramePr>
        <p:xfrm>
          <a:off x="1447800" y="1371600"/>
          <a:ext cx="7162800" cy="500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33600" y="61722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¹ According to the Brewers Association</a:t>
            </a:r>
            <a:br>
              <a:rPr lang="en-US" dirty="0" smtClean="0"/>
            </a:br>
            <a:r>
              <a:rPr lang="en-US" dirty="0" smtClean="0"/>
              <a:t>² Thanks to Mike at Colorado Beer Mapping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0485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This Sustainable?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beer and great location</a:t>
            </a:r>
          </a:p>
          <a:p>
            <a:endParaRPr lang="en-US" dirty="0" smtClean="0"/>
          </a:p>
          <a:p>
            <a:r>
              <a:rPr lang="en-US" dirty="0" smtClean="0"/>
              <a:t>Re-investment potential during growth</a:t>
            </a:r>
          </a:p>
          <a:p>
            <a:endParaRPr lang="en-US" dirty="0" smtClean="0"/>
          </a:p>
          <a:p>
            <a:r>
              <a:rPr lang="en-US" dirty="0" smtClean="0"/>
              <a:t>Proliferation</a:t>
            </a:r>
          </a:p>
          <a:p>
            <a:endParaRPr lang="en-US" dirty="0" smtClean="0"/>
          </a:p>
          <a:p>
            <a:r>
              <a:rPr lang="en-US" dirty="0" smtClean="0"/>
              <a:t>Legislative uncertainty</a:t>
            </a:r>
          </a:p>
          <a:p>
            <a:endParaRPr lang="en-US" dirty="0"/>
          </a:p>
          <a:p>
            <a:r>
              <a:rPr lang="en-US" dirty="0" smtClean="0"/>
              <a:t>Packaging brewery is a different story</a:t>
            </a:r>
          </a:p>
        </p:txBody>
      </p:sp>
    </p:spTree>
    <p:extLst>
      <p:ext uri="{BB962C8B-B14F-4D97-AF65-F5344CB8AC3E}">
        <p14:creationId xmlns="" xmlns:p14="http://schemas.microsoft.com/office/powerpoint/2010/main" val="12868618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11452"/>
            <a:ext cx="4038600" cy="476554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4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="" xmlns:p14="http://schemas.microsoft.com/office/powerpoint/2010/main" val="259522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1859</TotalTime>
  <Words>481</Words>
  <Application>Microsoft Office PowerPoint</Application>
  <PresentationFormat>On-screen Show (4:3)</PresentationFormat>
  <Paragraphs>159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Slide 1</vt:lpstr>
      <vt:lpstr>Homebrew Roots</vt:lpstr>
      <vt:lpstr>Slide 3</vt:lpstr>
      <vt:lpstr>Slide 4</vt:lpstr>
      <vt:lpstr>Craft Brewing and the Search for  “Pots and Pans”</vt:lpstr>
      <vt:lpstr>Getting Open: Twice as expensive… Twice as long…</vt:lpstr>
      <vt:lpstr>Finally open</vt:lpstr>
      <vt:lpstr>Slide 8</vt:lpstr>
      <vt:lpstr>Slide 9</vt:lpstr>
      <vt:lpstr>Slide 10</vt:lpstr>
      <vt:lpstr>Slide 11</vt:lpstr>
      <vt:lpstr>Slide 12</vt:lpstr>
      <vt:lpstr>The Early Years</vt:lpstr>
      <vt:lpstr>The Next Step: No More Pots and Pans</vt:lpstr>
      <vt:lpstr>Slide 15</vt:lpstr>
      <vt:lpstr>Continued Growth</vt:lpstr>
      <vt:lpstr>Dry Dock Today</vt:lpstr>
      <vt:lpstr>Colorado: The Brewery Friendly State</vt:lpstr>
      <vt:lpstr>Increase in Breweries in Colorado</vt:lpstr>
      <vt:lpstr>Is This Sustainable?</vt:lpstr>
      <vt:lpstr>Questions?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Kevin</cp:lastModifiedBy>
  <cp:revision>46</cp:revision>
  <dcterms:created xsi:type="dcterms:W3CDTF">2011-08-07T01:04:49Z</dcterms:created>
  <dcterms:modified xsi:type="dcterms:W3CDTF">2011-08-10T22:17:10Z</dcterms:modified>
</cp:coreProperties>
</file>